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0"/>
  </p:notesMasterIdLst>
  <p:sldIdLst>
    <p:sldId id="256" r:id="rId2"/>
    <p:sldId id="257" r:id="rId3"/>
    <p:sldId id="291" r:id="rId4"/>
    <p:sldId id="258" r:id="rId5"/>
    <p:sldId id="292" r:id="rId6"/>
    <p:sldId id="293" r:id="rId7"/>
    <p:sldId id="294" r:id="rId8"/>
    <p:sldId id="295" r:id="rId9"/>
  </p:sldIdLst>
  <p:sldSz cx="9144000" cy="5143500" type="screen16x9"/>
  <p:notesSz cx="6858000" cy="9144000"/>
  <p:embeddedFontLst>
    <p:embeddedFont>
      <p:font typeface="Audiowide" panose="020B0604020202020204" charset="0"/>
      <p:regular r:id="rId11"/>
    </p:embeddedFont>
    <p:embeddedFont>
      <p:font typeface="Calibri" panose="020F0502020204030204" pitchFamily="34" charset="0"/>
      <p:regular r:id="rId12"/>
      <p:bold r:id="rId13"/>
      <p:italic r:id="rId14"/>
      <p:boldItalic r:id="rId15"/>
    </p:embeddedFont>
    <p:embeddedFont>
      <p:font typeface="Nunito Light" pitchFamily="2" charset="0"/>
      <p:regular r:id="rId16"/>
      <p:italic r:id="rId17"/>
    </p:embeddedFont>
    <p:embeddedFont>
      <p:font typeface="Titillium Web" panose="00000500000000000000" pitchFamily="2" charset="0"/>
      <p:regular r:id="rId18"/>
      <p:bold r:id="rId19"/>
      <p:italic r:id="rId20"/>
      <p:boldItalic r:id="rId21"/>
    </p:embeddedFont>
    <p:embeddedFont>
      <p:font typeface="Titillium Web SemiBold" panose="00000700000000000000"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941D15E-AB34-4FB6-B2A0-7EF21A204C48}">
  <a:tblStyle styleId="{3941D15E-AB34-4FB6-B2A0-7EF21A204C4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82"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theme" Target="theme/theme1.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Biểu đồ khảo sát tình trạng chơi game online từ 10 tới 25 tuổi</c:v>
                </c:pt>
              </c:strCache>
            </c:strRef>
          </c:tx>
          <c:dPt>
            <c:idx val="0"/>
            <c:bubble3D val="0"/>
            <c:spPr>
              <a:solidFill>
                <a:schemeClr val="dk1">
                  <a:tint val="88500"/>
                </a:schemeClr>
              </a:solidFill>
              <a:ln>
                <a:noFill/>
              </a:ln>
              <a:effectLst>
                <a:outerShdw blurRad="254000" sx="102000" sy="102000" algn="ctr" rotWithShape="0">
                  <a:prstClr val="black">
                    <a:alpha val="20000"/>
                  </a:prstClr>
                </a:outerShdw>
              </a:effectLst>
            </c:spPr>
          </c:dPt>
          <c:dPt>
            <c:idx val="1"/>
            <c:bubble3D val="0"/>
            <c:spPr>
              <a:solidFill>
                <a:schemeClr val="dk1">
                  <a:tint val="55000"/>
                </a:schemeClr>
              </a:solidFill>
              <a:ln>
                <a:noFill/>
              </a:ln>
              <a:effectLst>
                <a:outerShdw blurRad="254000" sx="102000" sy="102000" algn="ctr" rotWithShape="0">
                  <a:prstClr val="black">
                    <a:alpha val="20000"/>
                  </a:prstClr>
                </a:outerShdw>
              </a:effectLst>
            </c:spPr>
          </c:dPt>
          <c:dPt>
            <c:idx val="2"/>
            <c:bubble3D val="0"/>
            <c:spPr>
              <a:solidFill>
                <a:schemeClr val="dk1">
                  <a:tint val="75000"/>
                </a:schemeClr>
              </a:solidFill>
              <a:ln>
                <a:noFill/>
              </a:ln>
              <a:effectLst>
                <a:outerShdw blurRad="254000" sx="102000" sy="102000" algn="ctr" rotWithShape="0">
                  <a:prstClr val="black">
                    <a:alpha val="20000"/>
                  </a:prstClr>
                </a:outerShdw>
              </a:effectLst>
            </c:spPr>
          </c:dPt>
          <c:dPt>
            <c:idx val="3"/>
            <c:bubble3D val="0"/>
            <c:spPr>
              <a:solidFill>
                <a:schemeClr val="dk1">
                  <a:tint val="98500"/>
                </a:schemeClr>
              </a:solidFill>
              <a:ln>
                <a:noFill/>
              </a:ln>
              <a:effectLst>
                <a:outerShdw blurRad="254000" sx="102000" sy="102000" algn="ctr" rotWithShape="0">
                  <a:prstClr val="black">
                    <a:alpha val="20000"/>
                  </a:prstClr>
                </a:outerShdw>
              </a:effectLst>
            </c:spPr>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Sheet1!$A$2:$A$5</c:f>
              <c:strCache>
                <c:ptCount val="3"/>
                <c:pt idx="0">
                  <c:v>16-20 tuổi</c:v>
                </c:pt>
                <c:pt idx="1">
                  <c:v>10-15 tuổi</c:v>
                </c:pt>
                <c:pt idx="2">
                  <c:v>21-25 tuổi</c:v>
                </c:pt>
              </c:strCache>
            </c:strRef>
          </c:cat>
          <c:val>
            <c:numRef>
              <c:f>Sheet1!$B$2:$B$5</c:f>
              <c:numCache>
                <c:formatCode>General</c:formatCode>
                <c:ptCount val="4"/>
                <c:pt idx="0">
                  <c:v>42.1</c:v>
                </c:pt>
                <c:pt idx="1">
                  <c:v>26.3</c:v>
                </c:pt>
                <c:pt idx="2">
                  <c:v>22</c:v>
                </c:pt>
              </c:numCache>
            </c:numRef>
          </c:val>
          <c:extLst>
            <c:ext xmlns:c16="http://schemas.microsoft.com/office/drawing/2014/chart" uri="{C3380CC4-5D6E-409C-BE32-E72D297353CC}">
              <c16:uniqueId val="{00000000-761E-4187-9BA3-128326FE0FF3}"/>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legendEntry>
        <c:idx val="3"/>
        <c:delete val="1"/>
      </c:legendEntry>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 name="Google Shape;4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1626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45b78380ad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45b78380ad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45b78380ad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45b78380ad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5199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45b78380ad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45b78380ad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5810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45b78380ad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45b78380ad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60139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45b78380ad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45b78380ad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97606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3225" y="974121"/>
            <a:ext cx="4952400" cy="2109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chemeClr val="dk2"/>
              </a:buClr>
              <a:buSzPts val="5200"/>
              <a:buNone/>
              <a:defRPr sz="9600">
                <a:solidFill>
                  <a:schemeClr val="dk2"/>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43700" y="3800363"/>
            <a:ext cx="3885000" cy="36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chemeClr val="dk1"/>
                </a:solidFill>
                <a:latin typeface="Titillium Web SemiBold"/>
                <a:ea typeface="Titillium Web SemiBold"/>
                <a:cs typeface="Titillium Web SemiBold"/>
                <a:sym typeface="Titillium Web SemiBold"/>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2"/>
        </a:solid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389750" y="1614744"/>
            <a:ext cx="6364500" cy="1243200"/>
          </a:xfrm>
          <a:prstGeom prst="rect">
            <a:avLst/>
          </a:prstGeom>
        </p:spPr>
        <p:txBody>
          <a:bodyPr spcFirstLastPara="1" wrap="square" lIns="91425" tIns="91425" rIns="91425" bIns="91425" anchor="ctr" anchorCtr="0">
            <a:noAutofit/>
          </a:bodyPr>
          <a:lstStyle>
            <a:lvl1pPr lvl="0">
              <a:spcBef>
                <a:spcPts val="0"/>
              </a:spcBef>
              <a:spcAft>
                <a:spcPts val="0"/>
              </a:spcAft>
              <a:buSzPts val="9600"/>
              <a:buNone/>
              <a:defRPr sz="96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9" name="Google Shape;39;p11"/>
          <p:cNvSpPr txBox="1">
            <a:spLocks noGrp="1"/>
          </p:cNvSpPr>
          <p:nvPr>
            <p:ph type="subTitle" idx="1"/>
          </p:nvPr>
        </p:nvSpPr>
        <p:spPr>
          <a:xfrm>
            <a:off x="1389750" y="2857957"/>
            <a:ext cx="6364500" cy="40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a:solidFill>
                  <a:schemeClr val="lt1"/>
                </a:solidFill>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
        <p:nvSpPr>
          <p:cNvPr id="41" name="Google Shape;41;p12"/>
          <p:cNvSpPr/>
          <p:nvPr/>
        </p:nvSpPr>
        <p:spPr>
          <a:xfrm>
            <a:off x="-191400" y="-53100"/>
            <a:ext cx="9447600" cy="5267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527950" y="2331025"/>
            <a:ext cx="5410200" cy="15726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dk1"/>
              </a:buClr>
              <a:buSzPts val="3600"/>
              <a:buNone/>
              <a:defRPr sz="50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endParaRPr/>
          </a:p>
        </p:txBody>
      </p:sp>
      <p:sp>
        <p:nvSpPr>
          <p:cNvPr id="14" name="Google Shape;14;p3"/>
          <p:cNvSpPr txBox="1">
            <a:spLocks noGrp="1"/>
          </p:cNvSpPr>
          <p:nvPr>
            <p:ph type="title" idx="2" hasCustomPrompt="1"/>
          </p:nvPr>
        </p:nvSpPr>
        <p:spPr>
          <a:xfrm>
            <a:off x="3828029" y="1191825"/>
            <a:ext cx="1972200" cy="84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5" name="Google Shape;15;p3"/>
          <p:cNvSpPr txBox="1">
            <a:spLocks noGrp="1"/>
          </p:cNvSpPr>
          <p:nvPr>
            <p:ph type="subTitle" idx="1"/>
          </p:nvPr>
        </p:nvSpPr>
        <p:spPr>
          <a:xfrm>
            <a:off x="1935300" y="3764123"/>
            <a:ext cx="3938400" cy="375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15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8" name="Google Shape;18;p4"/>
          <p:cNvSpPr txBox="1">
            <a:spLocks noGrp="1"/>
          </p:cNvSpPr>
          <p:nvPr>
            <p:ph type="body" idx="1"/>
          </p:nvPr>
        </p:nvSpPr>
        <p:spPr>
          <a:xfrm>
            <a:off x="720000" y="1116776"/>
            <a:ext cx="7704000" cy="551400"/>
          </a:xfrm>
          <a:prstGeom prst="rect">
            <a:avLst/>
          </a:prstGeom>
        </p:spPr>
        <p:txBody>
          <a:bodyPr spcFirstLastPara="1" wrap="square" lIns="91425" tIns="91425" rIns="91425" bIns="91425" anchor="t" anchorCtr="0">
            <a:noAutofit/>
          </a:bodyPr>
          <a:lstStyle>
            <a:lvl1pPr marL="457200" lvl="0" indent="-279400" rtl="0">
              <a:lnSpc>
                <a:spcPct val="100000"/>
              </a:lnSpc>
              <a:spcBef>
                <a:spcPts val="0"/>
              </a:spcBef>
              <a:spcAft>
                <a:spcPts val="0"/>
              </a:spcAft>
              <a:buSzPts val="800"/>
              <a:buFont typeface="Nunito Light"/>
              <a:buChar char="●"/>
              <a:defRPr sz="1200"/>
            </a:lvl1pPr>
            <a:lvl2pPr marL="914400" lvl="1" indent="-304800" rtl="0">
              <a:lnSpc>
                <a:spcPct val="115000"/>
              </a:lnSpc>
              <a:spcBef>
                <a:spcPts val="0"/>
              </a:spcBef>
              <a:spcAft>
                <a:spcPts val="0"/>
              </a:spcAft>
              <a:buSzPts val="1200"/>
              <a:buFont typeface="Nunito Light"/>
              <a:buChar char="○"/>
              <a:defRPr/>
            </a:lvl2pPr>
            <a:lvl3pPr marL="1371600" lvl="2" indent="-304800" rtl="0">
              <a:lnSpc>
                <a:spcPct val="115000"/>
              </a:lnSpc>
              <a:spcBef>
                <a:spcPts val="1600"/>
              </a:spcBef>
              <a:spcAft>
                <a:spcPts val="0"/>
              </a:spcAft>
              <a:buSzPts val="1200"/>
              <a:buFont typeface="Nunito Light"/>
              <a:buChar char="■"/>
              <a:defRPr/>
            </a:lvl3pPr>
            <a:lvl4pPr marL="1828800" lvl="3" indent="-304800" rtl="0">
              <a:lnSpc>
                <a:spcPct val="115000"/>
              </a:lnSpc>
              <a:spcBef>
                <a:spcPts val="1600"/>
              </a:spcBef>
              <a:spcAft>
                <a:spcPts val="0"/>
              </a:spcAft>
              <a:buSzPts val="1200"/>
              <a:buFont typeface="Nunito Light"/>
              <a:buChar char="●"/>
              <a:defRPr/>
            </a:lvl4pPr>
            <a:lvl5pPr marL="2286000" lvl="4" indent="-304800" rtl="0">
              <a:lnSpc>
                <a:spcPct val="115000"/>
              </a:lnSpc>
              <a:spcBef>
                <a:spcPts val="1600"/>
              </a:spcBef>
              <a:spcAft>
                <a:spcPts val="0"/>
              </a:spcAft>
              <a:buSzPts val="1200"/>
              <a:buFont typeface="Nunito Light"/>
              <a:buChar char="○"/>
              <a:defRPr/>
            </a:lvl5pPr>
            <a:lvl6pPr marL="2743200" lvl="5" indent="-304800" rtl="0">
              <a:lnSpc>
                <a:spcPct val="115000"/>
              </a:lnSpc>
              <a:spcBef>
                <a:spcPts val="1600"/>
              </a:spcBef>
              <a:spcAft>
                <a:spcPts val="0"/>
              </a:spcAft>
              <a:buSzPts val="1200"/>
              <a:buFont typeface="Nunito Light"/>
              <a:buChar char="■"/>
              <a:defRPr/>
            </a:lvl6pPr>
            <a:lvl7pPr marL="3200400" lvl="6" indent="-304800" rtl="0">
              <a:lnSpc>
                <a:spcPct val="115000"/>
              </a:lnSpc>
              <a:spcBef>
                <a:spcPts val="1600"/>
              </a:spcBef>
              <a:spcAft>
                <a:spcPts val="0"/>
              </a:spcAft>
              <a:buSzPts val="1200"/>
              <a:buFont typeface="Nunito Light"/>
              <a:buChar char="●"/>
              <a:defRPr/>
            </a:lvl7pPr>
            <a:lvl8pPr marL="3657600" lvl="7" indent="-304800" rtl="0">
              <a:lnSpc>
                <a:spcPct val="115000"/>
              </a:lnSpc>
              <a:spcBef>
                <a:spcPts val="1600"/>
              </a:spcBef>
              <a:spcAft>
                <a:spcPts val="0"/>
              </a:spcAft>
              <a:buSzPts val="1200"/>
              <a:buFont typeface="Nunito Light"/>
              <a:buChar char="○"/>
              <a:defRPr/>
            </a:lvl8pPr>
            <a:lvl9pPr marL="4114800" lvl="8" indent="-304800" rtl="0">
              <a:lnSpc>
                <a:spcPct val="115000"/>
              </a:lnSpc>
              <a:spcBef>
                <a:spcPts val="1600"/>
              </a:spcBef>
              <a:spcAft>
                <a:spcPts val="1600"/>
              </a:spcAft>
              <a:buSzPts val="12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1" name="Google Shape;21;p5"/>
          <p:cNvSpPr txBox="1">
            <a:spLocks noGrp="1"/>
          </p:cNvSpPr>
          <p:nvPr>
            <p:ph type="title" idx="2"/>
          </p:nvPr>
        </p:nvSpPr>
        <p:spPr>
          <a:xfrm>
            <a:off x="1496621" y="3621108"/>
            <a:ext cx="29796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2" name="Google Shape;22;p5"/>
          <p:cNvSpPr txBox="1">
            <a:spLocks noGrp="1"/>
          </p:cNvSpPr>
          <p:nvPr>
            <p:ph type="subTitle" idx="1"/>
          </p:nvPr>
        </p:nvSpPr>
        <p:spPr>
          <a:xfrm>
            <a:off x="1496621" y="3118782"/>
            <a:ext cx="2979600" cy="63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3" name="Google Shape;23;p5"/>
          <p:cNvSpPr txBox="1">
            <a:spLocks noGrp="1"/>
          </p:cNvSpPr>
          <p:nvPr>
            <p:ph type="title" idx="3"/>
          </p:nvPr>
        </p:nvSpPr>
        <p:spPr>
          <a:xfrm>
            <a:off x="1496021" y="2045658"/>
            <a:ext cx="29808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4" name="Google Shape;24;p5"/>
          <p:cNvSpPr txBox="1">
            <a:spLocks noGrp="1"/>
          </p:cNvSpPr>
          <p:nvPr>
            <p:ph type="subTitle" idx="4"/>
          </p:nvPr>
        </p:nvSpPr>
        <p:spPr>
          <a:xfrm>
            <a:off x="1496021" y="1543332"/>
            <a:ext cx="2980800" cy="63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3936768" y="1189013"/>
            <a:ext cx="449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9" name="Google Shape;29;p7"/>
          <p:cNvSpPr txBox="1">
            <a:spLocks noGrp="1"/>
          </p:cNvSpPr>
          <p:nvPr>
            <p:ph type="subTitle" idx="1"/>
          </p:nvPr>
        </p:nvSpPr>
        <p:spPr>
          <a:xfrm>
            <a:off x="3936775" y="1860488"/>
            <a:ext cx="4491000" cy="209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3314700" y="1539300"/>
            <a:ext cx="5116200" cy="20649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4800"/>
              <a:buNone/>
              <a:defRPr sz="65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32"/>
        <p:cNvGrpSpPr/>
        <p:nvPr/>
      </p:nvGrpSpPr>
      <p:grpSpPr>
        <a:xfrm>
          <a:off x="0" y="0"/>
          <a:ext cx="0" cy="0"/>
          <a:chOff x="0" y="0"/>
          <a:chExt cx="0" cy="0"/>
        </a:xfrm>
      </p:grpSpPr>
      <p:sp>
        <p:nvSpPr>
          <p:cNvPr id="33" name="Google Shape;33;p9"/>
          <p:cNvSpPr txBox="1">
            <a:spLocks noGrp="1"/>
          </p:cNvSpPr>
          <p:nvPr>
            <p:ph type="title"/>
          </p:nvPr>
        </p:nvSpPr>
        <p:spPr>
          <a:xfrm>
            <a:off x="713225" y="1648200"/>
            <a:ext cx="4800600" cy="680700"/>
          </a:xfrm>
          <a:prstGeom prst="rect">
            <a:avLst/>
          </a:prstGeom>
        </p:spPr>
        <p:txBody>
          <a:bodyPr spcFirstLastPara="1" wrap="square" lIns="91425" tIns="91425" rIns="91425" bIns="91425" anchor="b" anchorCtr="0">
            <a:noAutofit/>
          </a:bodyPr>
          <a:lstStyle>
            <a:lvl1pPr lvl="0" rtl="0">
              <a:spcBef>
                <a:spcPts val="0"/>
              </a:spcBef>
              <a:spcAft>
                <a:spcPts val="0"/>
              </a:spcAft>
              <a:buSzPts val="3300"/>
              <a:buNone/>
              <a:defRPr sz="4000">
                <a:solidFill>
                  <a:schemeClr val="dk1"/>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34" name="Google Shape;34;p9"/>
          <p:cNvSpPr txBox="1">
            <a:spLocks noGrp="1"/>
          </p:cNvSpPr>
          <p:nvPr>
            <p:ph type="subTitle" idx="1"/>
          </p:nvPr>
        </p:nvSpPr>
        <p:spPr>
          <a:xfrm>
            <a:off x="713225" y="2328900"/>
            <a:ext cx="4800600" cy="116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None/>
              <a:defRPr sz="16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1600"/>
              </a:spcBef>
              <a:spcAft>
                <a:spcPts val="0"/>
              </a:spcAft>
              <a:buClr>
                <a:schemeClr val="lt1"/>
              </a:buClr>
              <a:buSzPts val="1400"/>
              <a:buNone/>
              <a:defRPr>
                <a:solidFill>
                  <a:schemeClr val="lt1"/>
                </a:solidFill>
              </a:defRPr>
            </a:lvl3pPr>
            <a:lvl4pPr lvl="3" algn="ctr" rtl="0">
              <a:lnSpc>
                <a:spcPct val="100000"/>
              </a:lnSpc>
              <a:spcBef>
                <a:spcPts val="1600"/>
              </a:spcBef>
              <a:spcAft>
                <a:spcPts val="0"/>
              </a:spcAft>
              <a:buClr>
                <a:schemeClr val="lt1"/>
              </a:buClr>
              <a:buSzPts val="1400"/>
              <a:buNone/>
              <a:defRPr>
                <a:solidFill>
                  <a:schemeClr val="lt1"/>
                </a:solidFill>
              </a:defRPr>
            </a:lvl4pPr>
            <a:lvl5pPr lvl="4" algn="ctr" rtl="0">
              <a:lnSpc>
                <a:spcPct val="100000"/>
              </a:lnSpc>
              <a:spcBef>
                <a:spcPts val="1600"/>
              </a:spcBef>
              <a:spcAft>
                <a:spcPts val="0"/>
              </a:spcAft>
              <a:buClr>
                <a:schemeClr val="lt1"/>
              </a:buClr>
              <a:buSzPts val="1400"/>
              <a:buNone/>
              <a:defRPr>
                <a:solidFill>
                  <a:schemeClr val="lt1"/>
                </a:solidFill>
              </a:defRPr>
            </a:lvl5pPr>
            <a:lvl6pPr lvl="5" algn="ctr" rtl="0">
              <a:lnSpc>
                <a:spcPct val="100000"/>
              </a:lnSpc>
              <a:spcBef>
                <a:spcPts val="1600"/>
              </a:spcBef>
              <a:spcAft>
                <a:spcPts val="0"/>
              </a:spcAft>
              <a:buClr>
                <a:schemeClr val="lt1"/>
              </a:buClr>
              <a:buSzPts val="1400"/>
              <a:buNone/>
              <a:defRPr>
                <a:solidFill>
                  <a:schemeClr val="lt1"/>
                </a:solidFill>
              </a:defRPr>
            </a:lvl6pPr>
            <a:lvl7pPr lvl="6" algn="ctr" rtl="0">
              <a:lnSpc>
                <a:spcPct val="100000"/>
              </a:lnSpc>
              <a:spcBef>
                <a:spcPts val="1600"/>
              </a:spcBef>
              <a:spcAft>
                <a:spcPts val="0"/>
              </a:spcAft>
              <a:buClr>
                <a:schemeClr val="lt1"/>
              </a:buClr>
              <a:buSzPts val="1400"/>
              <a:buNone/>
              <a:defRPr>
                <a:solidFill>
                  <a:schemeClr val="lt1"/>
                </a:solidFill>
              </a:defRPr>
            </a:lvl7pPr>
            <a:lvl8pPr lvl="7" algn="ctr" rtl="0">
              <a:lnSpc>
                <a:spcPct val="100000"/>
              </a:lnSpc>
              <a:spcBef>
                <a:spcPts val="1600"/>
              </a:spcBef>
              <a:spcAft>
                <a:spcPts val="0"/>
              </a:spcAft>
              <a:buClr>
                <a:schemeClr val="lt1"/>
              </a:buClr>
              <a:buSzPts val="1400"/>
              <a:buNone/>
              <a:defRPr>
                <a:solidFill>
                  <a:schemeClr val="lt1"/>
                </a:solidFill>
              </a:defRPr>
            </a:lvl8pPr>
            <a:lvl9pPr lvl="8" algn="ctr" rtl="0">
              <a:lnSpc>
                <a:spcPct val="100000"/>
              </a:lnSpc>
              <a:spcBef>
                <a:spcPts val="1600"/>
              </a:spcBef>
              <a:spcAft>
                <a:spcPts val="1600"/>
              </a:spcAft>
              <a:buClr>
                <a:schemeClr val="lt1"/>
              </a:buClr>
              <a:buSzPts val="14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713225" y="3455600"/>
            <a:ext cx="7717500" cy="11484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132450" y="128550"/>
            <a:ext cx="8879100" cy="4886400"/>
          </a:xfrm>
          <a:prstGeom prst="roundRect">
            <a:avLst>
              <a:gd name="adj" fmla="val 4198"/>
            </a:avLst>
          </a:prstGeom>
          <a:noFill/>
          <a:ln w="28575" cap="flat" cmpd="sng">
            <a:solidFill>
              <a:srgbClr val="C50A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300"/>
              <a:buFont typeface="Audiowide"/>
              <a:buNone/>
              <a:defRPr sz="3300">
                <a:solidFill>
                  <a:schemeClr val="dk2"/>
                </a:solidFill>
                <a:latin typeface="Audiowide"/>
                <a:ea typeface="Audiowide"/>
                <a:cs typeface="Audiowide"/>
                <a:sym typeface="Audiowide"/>
              </a:defRPr>
            </a:lvl1pPr>
            <a:lvl2pPr lvl="1" rtl="0">
              <a:spcBef>
                <a:spcPts val="0"/>
              </a:spcBef>
              <a:spcAft>
                <a:spcPts val="0"/>
              </a:spcAft>
              <a:buClr>
                <a:schemeClr val="dk2"/>
              </a:buClr>
              <a:buSzPts val="3300"/>
              <a:buFont typeface="Audiowide"/>
              <a:buNone/>
              <a:defRPr sz="3300">
                <a:solidFill>
                  <a:schemeClr val="dk2"/>
                </a:solidFill>
                <a:latin typeface="Audiowide"/>
                <a:ea typeface="Audiowide"/>
                <a:cs typeface="Audiowide"/>
                <a:sym typeface="Audiowide"/>
              </a:defRPr>
            </a:lvl2pPr>
            <a:lvl3pPr lvl="2" rtl="0">
              <a:spcBef>
                <a:spcPts val="0"/>
              </a:spcBef>
              <a:spcAft>
                <a:spcPts val="0"/>
              </a:spcAft>
              <a:buClr>
                <a:schemeClr val="dk2"/>
              </a:buClr>
              <a:buSzPts val="3300"/>
              <a:buFont typeface="Audiowide"/>
              <a:buNone/>
              <a:defRPr sz="3300">
                <a:solidFill>
                  <a:schemeClr val="dk2"/>
                </a:solidFill>
                <a:latin typeface="Audiowide"/>
                <a:ea typeface="Audiowide"/>
                <a:cs typeface="Audiowide"/>
                <a:sym typeface="Audiowide"/>
              </a:defRPr>
            </a:lvl3pPr>
            <a:lvl4pPr lvl="3" rtl="0">
              <a:spcBef>
                <a:spcPts val="0"/>
              </a:spcBef>
              <a:spcAft>
                <a:spcPts val="0"/>
              </a:spcAft>
              <a:buClr>
                <a:schemeClr val="dk2"/>
              </a:buClr>
              <a:buSzPts val="3300"/>
              <a:buFont typeface="Audiowide"/>
              <a:buNone/>
              <a:defRPr sz="3300">
                <a:solidFill>
                  <a:schemeClr val="dk2"/>
                </a:solidFill>
                <a:latin typeface="Audiowide"/>
                <a:ea typeface="Audiowide"/>
                <a:cs typeface="Audiowide"/>
                <a:sym typeface="Audiowide"/>
              </a:defRPr>
            </a:lvl4pPr>
            <a:lvl5pPr lvl="4" rtl="0">
              <a:spcBef>
                <a:spcPts val="0"/>
              </a:spcBef>
              <a:spcAft>
                <a:spcPts val="0"/>
              </a:spcAft>
              <a:buClr>
                <a:schemeClr val="dk2"/>
              </a:buClr>
              <a:buSzPts val="3300"/>
              <a:buFont typeface="Audiowide"/>
              <a:buNone/>
              <a:defRPr sz="3300">
                <a:solidFill>
                  <a:schemeClr val="dk2"/>
                </a:solidFill>
                <a:latin typeface="Audiowide"/>
                <a:ea typeface="Audiowide"/>
                <a:cs typeface="Audiowide"/>
                <a:sym typeface="Audiowide"/>
              </a:defRPr>
            </a:lvl5pPr>
            <a:lvl6pPr lvl="5" rtl="0">
              <a:spcBef>
                <a:spcPts val="0"/>
              </a:spcBef>
              <a:spcAft>
                <a:spcPts val="0"/>
              </a:spcAft>
              <a:buClr>
                <a:schemeClr val="dk2"/>
              </a:buClr>
              <a:buSzPts val="3300"/>
              <a:buFont typeface="Audiowide"/>
              <a:buNone/>
              <a:defRPr sz="3300">
                <a:solidFill>
                  <a:schemeClr val="dk2"/>
                </a:solidFill>
                <a:latin typeface="Audiowide"/>
                <a:ea typeface="Audiowide"/>
                <a:cs typeface="Audiowide"/>
                <a:sym typeface="Audiowide"/>
              </a:defRPr>
            </a:lvl6pPr>
            <a:lvl7pPr lvl="6" rtl="0">
              <a:spcBef>
                <a:spcPts val="0"/>
              </a:spcBef>
              <a:spcAft>
                <a:spcPts val="0"/>
              </a:spcAft>
              <a:buClr>
                <a:schemeClr val="dk2"/>
              </a:buClr>
              <a:buSzPts val="3300"/>
              <a:buFont typeface="Audiowide"/>
              <a:buNone/>
              <a:defRPr sz="3300">
                <a:solidFill>
                  <a:schemeClr val="dk2"/>
                </a:solidFill>
                <a:latin typeface="Audiowide"/>
                <a:ea typeface="Audiowide"/>
                <a:cs typeface="Audiowide"/>
                <a:sym typeface="Audiowide"/>
              </a:defRPr>
            </a:lvl7pPr>
            <a:lvl8pPr lvl="7" rtl="0">
              <a:spcBef>
                <a:spcPts val="0"/>
              </a:spcBef>
              <a:spcAft>
                <a:spcPts val="0"/>
              </a:spcAft>
              <a:buClr>
                <a:schemeClr val="dk2"/>
              </a:buClr>
              <a:buSzPts val="3300"/>
              <a:buFont typeface="Audiowide"/>
              <a:buNone/>
              <a:defRPr sz="3300">
                <a:solidFill>
                  <a:schemeClr val="dk2"/>
                </a:solidFill>
                <a:latin typeface="Audiowide"/>
                <a:ea typeface="Audiowide"/>
                <a:cs typeface="Audiowide"/>
                <a:sym typeface="Audiowide"/>
              </a:defRPr>
            </a:lvl8pPr>
            <a:lvl9pPr lvl="8" rtl="0">
              <a:spcBef>
                <a:spcPts val="0"/>
              </a:spcBef>
              <a:spcAft>
                <a:spcPts val="0"/>
              </a:spcAft>
              <a:buClr>
                <a:schemeClr val="dk2"/>
              </a:buClr>
              <a:buSzPts val="3300"/>
              <a:buFont typeface="Audiowide"/>
              <a:buNone/>
              <a:defRPr sz="3300">
                <a:solidFill>
                  <a:schemeClr val="dk2"/>
                </a:solidFill>
                <a:latin typeface="Audiowide"/>
                <a:ea typeface="Audiowide"/>
                <a:cs typeface="Audiowide"/>
                <a:sym typeface="Audiowide"/>
              </a:defRPr>
            </a:lvl9pPr>
          </a:lstStyle>
          <a:p>
            <a:endParaRPr/>
          </a:p>
        </p:txBody>
      </p:sp>
      <p:sp>
        <p:nvSpPr>
          <p:cNvPr id="8" name="Google Shape;8;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Titillium Web"/>
              <a:buChar char="●"/>
              <a:defRPr>
                <a:solidFill>
                  <a:schemeClr val="dk2"/>
                </a:solidFill>
                <a:latin typeface="Titillium Web"/>
                <a:ea typeface="Titillium Web"/>
                <a:cs typeface="Titillium Web"/>
                <a:sym typeface="Titillium Web"/>
              </a:defRPr>
            </a:lvl1pPr>
            <a:lvl2pPr marL="914400" lvl="1" indent="-317500">
              <a:lnSpc>
                <a:spcPct val="115000"/>
              </a:lnSpc>
              <a:spcBef>
                <a:spcPts val="1600"/>
              </a:spcBef>
              <a:spcAft>
                <a:spcPts val="0"/>
              </a:spcAft>
              <a:buClr>
                <a:schemeClr val="dk2"/>
              </a:buClr>
              <a:buSzPts val="1400"/>
              <a:buFont typeface="Titillium Web"/>
              <a:buChar char="○"/>
              <a:defRPr>
                <a:solidFill>
                  <a:schemeClr val="dk2"/>
                </a:solidFill>
                <a:latin typeface="Titillium Web"/>
                <a:ea typeface="Titillium Web"/>
                <a:cs typeface="Titillium Web"/>
                <a:sym typeface="Titillium Web"/>
              </a:defRPr>
            </a:lvl2pPr>
            <a:lvl3pPr marL="1371600" lvl="2" indent="-317500">
              <a:lnSpc>
                <a:spcPct val="115000"/>
              </a:lnSpc>
              <a:spcBef>
                <a:spcPts val="1600"/>
              </a:spcBef>
              <a:spcAft>
                <a:spcPts val="0"/>
              </a:spcAft>
              <a:buClr>
                <a:schemeClr val="dk2"/>
              </a:buClr>
              <a:buSzPts val="1400"/>
              <a:buFont typeface="Titillium Web"/>
              <a:buChar char="■"/>
              <a:defRPr>
                <a:solidFill>
                  <a:schemeClr val="dk2"/>
                </a:solidFill>
                <a:latin typeface="Titillium Web"/>
                <a:ea typeface="Titillium Web"/>
                <a:cs typeface="Titillium Web"/>
                <a:sym typeface="Titillium Web"/>
              </a:defRPr>
            </a:lvl3pPr>
            <a:lvl4pPr marL="1828800" lvl="3" indent="-317500">
              <a:lnSpc>
                <a:spcPct val="115000"/>
              </a:lnSpc>
              <a:spcBef>
                <a:spcPts val="1600"/>
              </a:spcBef>
              <a:spcAft>
                <a:spcPts val="0"/>
              </a:spcAft>
              <a:buClr>
                <a:schemeClr val="dk2"/>
              </a:buClr>
              <a:buSzPts val="1400"/>
              <a:buFont typeface="Titillium Web"/>
              <a:buChar char="●"/>
              <a:defRPr>
                <a:solidFill>
                  <a:schemeClr val="dk2"/>
                </a:solidFill>
                <a:latin typeface="Titillium Web"/>
                <a:ea typeface="Titillium Web"/>
                <a:cs typeface="Titillium Web"/>
                <a:sym typeface="Titillium Web"/>
              </a:defRPr>
            </a:lvl4pPr>
            <a:lvl5pPr marL="2286000" lvl="4" indent="-317500">
              <a:lnSpc>
                <a:spcPct val="115000"/>
              </a:lnSpc>
              <a:spcBef>
                <a:spcPts val="1600"/>
              </a:spcBef>
              <a:spcAft>
                <a:spcPts val="0"/>
              </a:spcAft>
              <a:buClr>
                <a:schemeClr val="dk2"/>
              </a:buClr>
              <a:buSzPts val="1400"/>
              <a:buFont typeface="Titillium Web"/>
              <a:buChar char="○"/>
              <a:defRPr>
                <a:solidFill>
                  <a:schemeClr val="dk2"/>
                </a:solidFill>
                <a:latin typeface="Titillium Web"/>
                <a:ea typeface="Titillium Web"/>
                <a:cs typeface="Titillium Web"/>
                <a:sym typeface="Titillium Web"/>
              </a:defRPr>
            </a:lvl5pPr>
            <a:lvl6pPr marL="2743200" lvl="5" indent="-317500">
              <a:lnSpc>
                <a:spcPct val="115000"/>
              </a:lnSpc>
              <a:spcBef>
                <a:spcPts val="1600"/>
              </a:spcBef>
              <a:spcAft>
                <a:spcPts val="0"/>
              </a:spcAft>
              <a:buClr>
                <a:schemeClr val="dk2"/>
              </a:buClr>
              <a:buSzPts val="1400"/>
              <a:buFont typeface="Titillium Web"/>
              <a:buChar char="■"/>
              <a:defRPr>
                <a:solidFill>
                  <a:schemeClr val="dk2"/>
                </a:solidFill>
                <a:latin typeface="Titillium Web"/>
                <a:ea typeface="Titillium Web"/>
                <a:cs typeface="Titillium Web"/>
                <a:sym typeface="Titillium Web"/>
              </a:defRPr>
            </a:lvl6pPr>
            <a:lvl7pPr marL="3200400" lvl="6" indent="-317500">
              <a:lnSpc>
                <a:spcPct val="115000"/>
              </a:lnSpc>
              <a:spcBef>
                <a:spcPts val="1600"/>
              </a:spcBef>
              <a:spcAft>
                <a:spcPts val="0"/>
              </a:spcAft>
              <a:buClr>
                <a:schemeClr val="dk2"/>
              </a:buClr>
              <a:buSzPts val="1400"/>
              <a:buFont typeface="Titillium Web"/>
              <a:buChar char="●"/>
              <a:defRPr>
                <a:solidFill>
                  <a:schemeClr val="dk2"/>
                </a:solidFill>
                <a:latin typeface="Titillium Web"/>
                <a:ea typeface="Titillium Web"/>
                <a:cs typeface="Titillium Web"/>
                <a:sym typeface="Titillium Web"/>
              </a:defRPr>
            </a:lvl7pPr>
            <a:lvl8pPr marL="3657600" lvl="7" indent="-317500">
              <a:lnSpc>
                <a:spcPct val="115000"/>
              </a:lnSpc>
              <a:spcBef>
                <a:spcPts val="1600"/>
              </a:spcBef>
              <a:spcAft>
                <a:spcPts val="0"/>
              </a:spcAft>
              <a:buClr>
                <a:schemeClr val="dk2"/>
              </a:buClr>
              <a:buSzPts val="1400"/>
              <a:buFont typeface="Titillium Web"/>
              <a:buChar char="○"/>
              <a:defRPr>
                <a:solidFill>
                  <a:schemeClr val="dk2"/>
                </a:solidFill>
                <a:latin typeface="Titillium Web"/>
                <a:ea typeface="Titillium Web"/>
                <a:cs typeface="Titillium Web"/>
                <a:sym typeface="Titillium Web"/>
              </a:defRPr>
            </a:lvl8pPr>
            <a:lvl9pPr marL="4114800" lvl="8" indent="-317500">
              <a:lnSpc>
                <a:spcPct val="115000"/>
              </a:lnSpc>
              <a:spcBef>
                <a:spcPts val="1600"/>
              </a:spcBef>
              <a:spcAft>
                <a:spcPts val="1600"/>
              </a:spcAft>
              <a:buClr>
                <a:schemeClr val="dk2"/>
              </a:buClr>
              <a:buSzPts val="1400"/>
              <a:buFont typeface="Titillium Web"/>
              <a:buChar char="■"/>
              <a:defRPr>
                <a:solidFill>
                  <a:schemeClr val="dk2"/>
                </a:solidFill>
                <a:latin typeface="Titillium Web"/>
                <a:ea typeface="Titillium Web"/>
                <a:cs typeface="Titillium Web"/>
                <a:sym typeface="Titillium Web"/>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hyperlink" Target="https://dantri.com.vn/xa-hoi/ket-qua-khao-sat-game-online-khien-nhieu-nguoi-giat-minh-1287814386.ht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9"/>
        <p:cNvGrpSpPr/>
        <p:nvPr/>
      </p:nvGrpSpPr>
      <p:grpSpPr>
        <a:xfrm>
          <a:off x="0" y="0"/>
          <a:ext cx="0" cy="0"/>
          <a:chOff x="0" y="0"/>
          <a:chExt cx="0" cy="0"/>
        </a:xfrm>
      </p:grpSpPr>
      <p:sp>
        <p:nvSpPr>
          <p:cNvPr id="50" name="Google Shape;50;p15"/>
          <p:cNvSpPr txBox="1">
            <a:spLocks noGrp="1"/>
          </p:cNvSpPr>
          <p:nvPr>
            <p:ph type="ctrTitle"/>
          </p:nvPr>
        </p:nvSpPr>
        <p:spPr>
          <a:xfrm>
            <a:off x="544011" y="809102"/>
            <a:ext cx="5501666" cy="210101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a:solidFill>
                  <a:schemeClr val="accent6"/>
                </a:solidFill>
                <a:latin typeface="+mj-lt"/>
              </a:rPr>
              <a:t>BÁO CÁO HỌC PHẦN LẬP TRÌNH ỨNG DỤNG WEB</a:t>
            </a:r>
            <a:endParaRPr sz="4000">
              <a:solidFill>
                <a:schemeClr val="accent6"/>
              </a:solidFill>
              <a:latin typeface="+mj-lt"/>
            </a:endParaRPr>
          </a:p>
        </p:txBody>
      </p:sp>
      <p:sp>
        <p:nvSpPr>
          <p:cNvPr id="51" name="Google Shape;51;p15"/>
          <p:cNvSpPr txBox="1">
            <a:spLocks noGrp="1"/>
          </p:cNvSpPr>
          <p:nvPr>
            <p:ph type="subTitle" idx="1"/>
          </p:nvPr>
        </p:nvSpPr>
        <p:spPr>
          <a:xfrm>
            <a:off x="743700" y="3800363"/>
            <a:ext cx="3885000" cy="69305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accent6"/>
                </a:solidFill>
                <a:latin typeface="+mj-lt"/>
              </a:rPr>
              <a:t>ĐỀ TÀI: WEBSITE HỖ TRỢ LỐI TRANG BỊ  </a:t>
            </a:r>
            <a:endParaRPr>
              <a:solidFill>
                <a:schemeClr val="accent6"/>
              </a:solidFill>
              <a:latin typeface="+mj-lt"/>
            </a:endParaRPr>
          </a:p>
        </p:txBody>
      </p:sp>
      <p:pic>
        <p:nvPicPr>
          <p:cNvPr id="3" name="Picture 2" descr="A picture containing graphics, art, symbol, black and white&#10;&#10;Description automatically generated">
            <a:extLst>
              <a:ext uri="{FF2B5EF4-FFF2-40B4-BE49-F238E27FC236}">
                <a16:creationId xmlns:a16="http://schemas.microsoft.com/office/drawing/2014/main" id="{4EC8A4F6-933E-D6A0-9ABE-53CB4854C448}"/>
              </a:ext>
            </a:extLst>
          </p:cNvPr>
          <p:cNvPicPr>
            <a:picLocks noChangeAspect="1"/>
          </p:cNvPicPr>
          <p:nvPr/>
        </p:nvPicPr>
        <p:blipFill>
          <a:blip r:embed="rId3"/>
          <a:stretch>
            <a:fillRect/>
          </a:stretch>
        </p:blipFill>
        <p:spPr>
          <a:xfrm>
            <a:off x="5426237" y="884318"/>
            <a:ext cx="3374863" cy="3374863"/>
          </a:xfrm>
          <a:prstGeom prst="rect">
            <a:avLst/>
          </a:prstGeom>
        </p:spPr>
      </p:pic>
      <p:sp>
        <p:nvSpPr>
          <p:cNvPr id="4" name="TextBox 3">
            <a:extLst>
              <a:ext uri="{FF2B5EF4-FFF2-40B4-BE49-F238E27FC236}">
                <a16:creationId xmlns:a16="http://schemas.microsoft.com/office/drawing/2014/main" id="{C206FAB0-2264-4F4F-2641-E8C2A4965681}"/>
              </a:ext>
            </a:extLst>
          </p:cNvPr>
          <p:cNvSpPr txBox="1"/>
          <p:nvPr/>
        </p:nvSpPr>
        <p:spPr>
          <a:xfrm>
            <a:off x="6045677" y="3908429"/>
            <a:ext cx="2135981" cy="307777"/>
          </a:xfrm>
          <a:prstGeom prst="rect">
            <a:avLst/>
          </a:prstGeom>
          <a:noFill/>
        </p:spPr>
        <p:txBody>
          <a:bodyPr wrap="square" rtlCol="0">
            <a:spAutoFit/>
          </a:bodyPr>
          <a:lstStyle/>
          <a:p>
            <a:pPr algn="ctr"/>
            <a:r>
              <a:rPr lang="en-US">
                <a:solidFill>
                  <a:schemeClr val="accent6"/>
                </a:solidFill>
              </a:rPr>
              <a:t>NHÓM 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
                                            <p:txEl>
                                              <p:pRg st="0" end="0"/>
                                            </p:txEl>
                                          </p:spTgt>
                                        </p:tgtEl>
                                        <p:attrNameLst>
                                          <p:attrName>style.visibility</p:attrName>
                                        </p:attrNameLst>
                                      </p:cBhvr>
                                      <p:to>
                                        <p:strVal val="visible"/>
                                      </p:to>
                                    </p:set>
                                    <p:animEffect transition="in" filter="fade">
                                      <p:cBhvr>
                                        <p:cTn id="13" dur="500"/>
                                        <p:tgtEl>
                                          <p:spTgt spid="51">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build="p"/>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a:t>Lời mở đầu</a:t>
            </a:r>
            <a:endParaRPr sz="2400"/>
          </a:p>
        </p:txBody>
      </p:sp>
      <p:sp>
        <p:nvSpPr>
          <p:cNvPr id="78" name="Google Shape;78;p16"/>
          <p:cNvSpPr txBox="1">
            <a:spLocks noGrp="1"/>
          </p:cNvSpPr>
          <p:nvPr>
            <p:ph type="body" idx="1"/>
          </p:nvPr>
        </p:nvSpPr>
        <p:spPr>
          <a:xfrm>
            <a:off x="562836" y="926813"/>
            <a:ext cx="4009164" cy="3393300"/>
          </a:xfrm>
          <a:prstGeom prst="rect">
            <a:avLst/>
          </a:prstGeom>
        </p:spPr>
        <p:txBody>
          <a:bodyPr spcFirstLastPara="1" wrap="square" lIns="91425" tIns="91425" rIns="91425" bIns="91425" anchor="t" anchorCtr="0">
            <a:noAutofit/>
          </a:bodyPr>
          <a:lstStyle/>
          <a:p>
            <a:pPr marL="152400" indent="0">
              <a:buSzPts val="1200"/>
              <a:buNone/>
            </a:pPr>
            <a:r>
              <a:rPr lang="en-US" sz="1600" kern="10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rPr>
              <a:t>Trước hết, nhóm em xin cảm ơn cô giáo, ThS. Nguyễn Thị Kim Phượng đã nhiệt tình tham gia, hỗ trợ nhóm xây dựng và thiết kế website này.</a:t>
            </a:r>
          </a:p>
          <a:p>
            <a:pPr marL="152400" indent="0">
              <a:buSzPts val="1200"/>
              <a:buNone/>
            </a:pPr>
            <a:endParaRPr lang="en-US" sz="1600" kern="100">
              <a:solidFill>
                <a:schemeClr val="accent6"/>
              </a:solidFill>
              <a:effectLst/>
              <a:latin typeface="Calibri" panose="020F0502020204030204" pitchFamily="34" charset="0"/>
              <a:ea typeface="Calibri" panose="020F0502020204030204" pitchFamily="34" charset="0"/>
              <a:cs typeface="Times New Roman" panose="02020603050405020304" pitchFamily="18" charset="0"/>
            </a:endParaRPr>
          </a:p>
          <a:p>
            <a:pPr marL="152400" indent="0">
              <a:buSzPts val="1200"/>
              <a:buNone/>
            </a:pPr>
            <a:r>
              <a:rPr lang="en-US" sz="1600" kern="10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rPr>
              <a:t>Là những người thuộc thế hệ trẻ, chúng em may mắn được tiếp cận sớm với môi trường công nghệ. Mà trong đó, việc sử dụng công nghệ để giải trí cũng là một khía cạnh khá thú vị và nổi bật. Việc chơi game online sẽ trở nên đơn giản hơn khi có sự hướng dẫn, hỗ trợ từ các nhà làm game. Đây cũng chính là  mục đích chính cho dự án cuối kì lần này của nhóm 5 – giúp tối ưu hóa trải nghiệm chơi game của người dùng.</a:t>
            </a:r>
            <a:endParaRPr lang="en-US" sz="1600" kern="100">
              <a:solidFill>
                <a:schemeClr val="accent6"/>
              </a:solidFill>
              <a:effectLst/>
              <a:latin typeface="Calibri" panose="020F0502020204030204" pitchFamily="34" charset="0"/>
              <a:ea typeface="Calibri" panose="020F0502020204030204" pitchFamily="34" charset="0"/>
              <a:cs typeface="Times New Roman" panose="02020603050405020304" pitchFamily="18" charset="0"/>
            </a:endParaRPr>
          </a:p>
          <a:p>
            <a:pPr marL="152400" lvl="0" indent="0" algn="l" rtl="0">
              <a:spcBef>
                <a:spcPts val="0"/>
              </a:spcBef>
              <a:spcAft>
                <a:spcPts val="0"/>
              </a:spcAft>
              <a:buClr>
                <a:schemeClr val="dk2"/>
              </a:buClr>
              <a:buSzPts val="1200"/>
              <a:buNone/>
            </a:pPr>
            <a:endParaRPr sz="1100">
              <a:solidFill>
                <a:schemeClr val="accent6"/>
              </a:solidFill>
            </a:endParaRPr>
          </a:p>
        </p:txBody>
      </p:sp>
      <p:graphicFrame>
        <p:nvGraphicFramePr>
          <p:cNvPr id="4" name="Chart 3">
            <a:extLst>
              <a:ext uri="{FF2B5EF4-FFF2-40B4-BE49-F238E27FC236}">
                <a16:creationId xmlns:a16="http://schemas.microsoft.com/office/drawing/2014/main" id="{3E18338F-75B2-0A60-5F32-F17910626221}"/>
              </a:ext>
            </a:extLst>
          </p:cNvPr>
          <p:cNvGraphicFramePr/>
          <p:nvPr>
            <p:extLst>
              <p:ext uri="{D42A27DB-BD31-4B8C-83A1-F6EECF244321}">
                <p14:modId xmlns:p14="http://schemas.microsoft.com/office/powerpoint/2010/main" val="126009289"/>
              </p:ext>
            </p:extLst>
          </p:nvPr>
        </p:nvGraphicFramePr>
        <p:xfrm>
          <a:off x="4572000" y="1279582"/>
          <a:ext cx="4009164" cy="2869586"/>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7998E436-9421-D91F-40D2-22F5A6AE46F1}"/>
              </a:ext>
            </a:extLst>
          </p:cNvPr>
          <p:cNvSpPr txBox="1"/>
          <p:nvPr/>
        </p:nvSpPr>
        <p:spPr>
          <a:xfrm>
            <a:off x="4992915" y="4318388"/>
            <a:ext cx="3512457" cy="430887"/>
          </a:xfrm>
          <a:prstGeom prst="rect">
            <a:avLst/>
          </a:prstGeom>
          <a:noFill/>
        </p:spPr>
        <p:txBody>
          <a:bodyPr wrap="square" rtlCol="0">
            <a:spAutoFit/>
          </a:bodyPr>
          <a:lstStyle/>
          <a:p>
            <a:r>
              <a:rPr lang="en-US" sz="1050">
                <a:solidFill>
                  <a:schemeClr val="accent6"/>
                </a:solidFill>
              </a:rPr>
              <a:t>Nguồn : </a:t>
            </a:r>
            <a:r>
              <a:rPr lang="vi-VN" sz="1050">
                <a:hlinkClick r:id="rId4"/>
              </a:rPr>
              <a:t>Kết quả khảo sát game online khiến nhiều người… giật mình | Báo Dân trí (dantri.com.vn)</a:t>
            </a:r>
            <a:endParaRPr lang="en-US" sz="1050">
              <a:solidFill>
                <a:schemeClr val="accent6"/>
              </a:solidFill>
            </a:endParaRPr>
          </a:p>
        </p:txBody>
      </p:sp>
      <p:pic>
        <p:nvPicPr>
          <p:cNvPr id="6" name="Picture 5" descr="A picture containing graphics, art, symbol, black and white&#10;&#10;Description automatically generated">
            <a:extLst>
              <a:ext uri="{FF2B5EF4-FFF2-40B4-BE49-F238E27FC236}">
                <a16:creationId xmlns:a16="http://schemas.microsoft.com/office/drawing/2014/main" id="{80EA7718-4458-D8D5-6A22-BBF1198A99FD}"/>
              </a:ext>
            </a:extLst>
          </p:cNvPr>
          <p:cNvPicPr>
            <a:picLocks noChangeAspect="1"/>
          </p:cNvPicPr>
          <p:nvPr/>
        </p:nvPicPr>
        <p:blipFill>
          <a:blip r:embed="rId5"/>
          <a:stretch>
            <a:fillRect/>
          </a:stretch>
        </p:blipFill>
        <p:spPr>
          <a:xfrm>
            <a:off x="7875560" y="182935"/>
            <a:ext cx="1096880" cy="109688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randombar(horizontal)">
                                      <p:cBhvr>
                                        <p:cTn id="7" dur="500"/>
                                        <p:tgtEl>
                                          <p:spTgt spid="77"/>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78">
                                            <p:txEl>
                                              <p:pRg st="0" end="0"/>
                                            </p:txEl>
                                          </p:spTgt>
                                        </p:tgtEl>
                                        <p:attrNameLst>
                                          <p:attrName>style.visibility</p:attrName>
                                        </p:attrNameLst>
                                      </p:cBhvr>
                                      <p:to>
                                        <p:strVal val="visible"/>
                                      </p:to>
                                    </p:set>
                                    <p:anim calcmode="lin" valueType="num">
                                      <p:cBhvr additive="base">
                                        <p:cTn id="11" dur="500" fill="hold"/>
                                        <p:tgtEl>
                                          <p:spTgt spid="78">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8">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78">
                                            <p:txEl>
                                              <p:pRg st="2" end="2"/>
                                            </p:txEl>
                                          </p:spTgt>
                                        </p:tgtEl>
                                        <p:attrNameLst>
                                          <p:attrName>style.visibility</p:attrName>
                                        </p:attrNameLst>
                                      </p:cBhvr>
                                      <p:to>
                                        <p:strVal val="visible"/>
                                      </p:to>
                                    </p:set>
                                    <p:anim calcmode="lin" valueType="num">
                                      <p:cBhvr additive="base">
                                        <p:cTn id="16" dur="500" fill="hold"/>
                                        <p:tgtEl>
                                          <p:spTgt spid="78">
                                            <p:txEl>
                                              <p:pRg st="2" end="2"/>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78">
                                            <p:txEl>
                                              <p:pRg st="2" end="2"/>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ppt_x"/>
                                          </p:val>
                                        </p:tav>
                                        <p:tav tm="100000">
                                          <p:val>
                                            <p:strVal val="#ppt_x"/>
                                          </p:val>
                                        </p:tav>
                                      </p:tavLst>
                                    </p:anim>
                                    <p:anim calcmode="lin" valueType="num">
                                      <p:cBhvr additive="base">
                                        <p:cTn id="2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build="p"/>
      <p:bldGraphic spid="4" grpId="0">
        <p:bldAsOne/>
      </p:bldGraphic>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a:t>Lời mở đầu</a:t>
            </a:r>
            <a:endParaRPr sz="2400"/>
          </a:p>
        </p:txBody>
      </p:sp>
      <p:sp>
        <p:nvSpPr>
          <p:cNvPr id="78" name="Google Shape;78;p16"/>
          <p:cNvSpPr txBox="1">
            <a:spLocks noGrp="1"/>
          </p:cNvSpPr>
          <p:nvPr>
            <p:ph type="body" idx="1"/>
          </p:nvPr>
        </p:nvSpPr>
        <p:spPr>
          <a:xfrm>
            <a:off x="569980" y="1512344"/>
            <a:ext cx="3487670" cy="3393300"/>
          </a:xfrm>
          <a:prstGeom prst="rect">
            <a:avLst/>
          </a:prstGeom>
        </p:spPr>
        <p:txBody>
          <a:bodyPr spcFirstLastPara="1" wrap="square" lIns="91425" tIns="91425" rIns="91425" bIns="91425" anchor="t" anchorCtr="0">
            <a:noAutofit/>
          </a:bodyPr>
          <a:lstStyle/>
          <a:p>
            <a:pPr marL="0" indent="0">
              <a:lnSpc>
                <a:spcPct val="107000"/>
              </a:lnSpc>
              <a:spcAft>
                <a:spcPts val="800"/>
              </a:spcAft>
              <a:buNone/>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Với sản phẩm lần này, chúng em mong muốn các “kiện tướng” Liên Quân sẽ dễ dàng hiểu và trang bị cho tướng của mình những món đồ thích hợp nhất, làm tăng khả năng chiến đấu của chúng cũng như giải đáp những thắc mắc của người dùng về game.</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50" name="Picture 2" descr="Nạp thẻ liên quân mua ngay 5 vị tướng nhất định phải có">
            <a:extLst>
              <a:ext uri="{FF2B5EF4-FFF2-40B4-BE49-F238E27FC236}">
                <a16:creationId xmlns:a16="http://schemas.microsoft.com/office/drawing/2014/main" id="{6621DF46-588A-3D26-31F0-E5271AE911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7650" y="1512344"/>
            <a:ext cx="4728189" cy="265960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87617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8">
                                            <p:txEl>
                                              <p:pRg st="0" end="0"/>
                                            </p:txEl>
                                          </p:spTgt>
                                        </p:tgtEl>
                                        <p:attrNameLst>
                                          <p:attrName>style.visibility</p:attrName>
                                        </p:attrNameLst>
                                      </p:cBhvr>
                                      <p:to>
                                        <p:strVal val="visible"/>
                                      </p:to>
                                    </p:set>
                                    <p:animEffect transition="in" filter="fade">
                                      <p:cBhvr>
                                        <p:cTn id="7" dur="1000"/>
                                        <p:tgtEl>
                                          <p:spTgt spid="78">
                                            <p:txEl>
                                              <p:pRg st="0" end="0"/>
                                            </p:txEl>
                                          </p:spTgt>
                                        </p:tgtEl>
                                      </p:cBhvr>
                                    </p:animEffect>
                                    <p:anim calcmode="lin" valueType="num">
                                      <p:cBhvr>
                                        <p:cTn id="8" dur="1000" fill="hold"/>
                                        <p:tgtEl>
                                          <p:spTgt spid="7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1000"/>
                                        <p:tgtEl>
                                          <p:spTgt spid="2050"/>
                                        </p:tgtEl>
                                      </p:cBhvr>
                                    </p:animEffect>
                                    <p:anim calcmode="lin" valueType="num">
                                      <p:cBhvr>
                                        <p:cTn id="13" dur="1000" fill="hold"/>
                                        <p:tgtEl>
                                          <p:spTgt spid="2050"/>
                                        </p:tgtEl>
                                        <p:attrNameLst>
                                          <p:attrName>ppt_x</p:attrName>
                                        </p:attrNameLst>
                                      </p:cBhvr>
                                      <p:tavLst>
                                        <p:tav tm="0">
                                          <p:val>
                                            <p:strVal val="#ppt_x"/>
                                          </p:val>
                                        </p:tav>
                                        <p:tav tm="100000">
                                          <p:val>
                                            <p:strVal val="#ppt_x"/>
                                          </p:val>
                                        </p:tav>
                                      </p:tavLst>
                                    </p:anim>
                                    <p:anim calcmode="lin" valueType="num">
                                      <p:cBhvr>
                                        <p:cTn id="14"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5" name="Picture 4" descr="A person taking a selfie&#10;&#10;Description automatically generated">
            <a:extLst>
              <a:ext uri="{FF2B5EF4-FFF2-40B4-BE49-F238E27FC236}">
                <a16:creationId xmlns:a16="http://schemas.microsoft.com/office/drawing/2014/main" id="{955F6CBF-0C46-61F9-947E-ED72B002DEE0}"/>
              </a:ext>
            </a:extLst>
          </p:cNvPr>
          <p:cNvPicPr>
            <a:picLocks noChangeAspect="1"/>
          </p:cNvPicPr>
          <p:nvPr/>
        </p:nvPicPr>
        <p:blipFill rotWithShape="1">
          <a:blip r:embed="rId3"/>
          <a:srcRect l="2382" t="8993" r="1169" b="29154"/>
          <a:stretch/>
        </p:blipFill>
        <p:spPr>
          <a:xfrm>
            <a:off x="782890" y="3127812"/>
            <a:ext cx="1337079" cy="1435105"/>
          </a:xfrm>
          <a:prstGeom prst="flowChartConnector">
            <a:avLst/>
          </a:prstGeom>
        </p:spPr>
      </p:pic>
      <p:pic>
        <p:nvPicPr>
          <p:cNvPr id="8" name="Picture 7" descr="A picture containing person, human face, clothing, drink&#10;&#10;Description automatically generated">
            <a:extLst>
              <a:ext uri="{FF2B5EF4-FFF2-40B4-BE49-F238E27FC236}">
                <a16:creationId xmlns:a16="http://schemas.microsoft.com/office/drawing/2014/main" id="{DC80E90D-D055-4D51-4BEB-DF1E59D6D6B2}"/>
              </a:ext>
            </a:extLst>
          </p:cNvPr>
          <p:cNvPicPr>
            <a:picLocks noChangeAspect="1"/>
          </p:cNvPicPr>
          <p:nvPr/>
        </p:nvPicPr>
        <p:blipFill>
          <a:blip r:embed="rId4"/>
          <a:stretch>
            <a:fillRect/>
          </a:stretch>
        </p:blipFill>
        <p:spPr>
          <a:xfrm>
            <a:off x="782890" y="1113565"/>
            <a:ext cx="1337080" cy="1337080"/>
          </a:xfrm>
          <a:prstGeom prst="flowChartConnector">
            <a:avLst/>
          </a:prstGeom>
        </p:spPr>
      </p:pic>
      <p:pic>
        <p:nvPicPr>
          <p:cNvPr id="10" name="Picture 9" descr="A picture containing selfie, human face, person, eyewear&#10;&#10;Description automatically generated">
            <a:extLst>
              <a:ext uri="{FF2B5EF4-FFF2-40B4-BE49-F238E27FC236}">
                <a16:creationId xmlns:a16="http://schemas.microsoft.com/office/drawing/2014/main" id="{2DBB9493-9DB3-9E66-07FE-DB229F3D7445}"/>
              </a:ext>
            </a:extLst>
          </p:cNvPr>
          <p:cNvPicPr>
            <a:picLocks noChangeAspect="1"/>
          </p:cNvPicPr>
          <p:nvPr/>
        </p:nvPicPr>
        <p:blipFill>
          <a:blip r:embed="rId5"/>
          <a:stretch>
            <a:fillRect/>
          </a:stretch>
        </p:blipFill>
        <p:spPr>
          <a:xfrm>
            <a:off x="6973981" y="3127812"/>
            <a:ext cx="1437178" cy="1435104"/>
          </a:xfrm>
          <a:prstGeom prst="flowChartConnector">
            <a:avLst/>
          </a:prstGeom>
        </p:spPr>
      </p:pic>
      <p:pic>
        <p:nvPicPr>
          <p:cNvPr id="12" name="Picture 11">
            <a:extLst>
              <a:ext uri="{FF2B5EF4-FFF2-40B4-BE49-F238E27FC236}">
                <a16:creationId xmlns:a16="http://schemas.microsoft.com/office/drawing/2014/main" id="{9A429D68-8919-615B-5CDB-BA76C0562EA7}"/>
              </a:ext>
            </a:extLst>
          </p:cNvPr>
          <p:cNvPicPr>
            <a:picLocks noChangeAspect="1"/>
          </p:cNvPicPr>
          <p:nvPr/>
        </p:nvPicPr>
        <p:blipFill rotWithShape="1">
          <a:blip r:embed="rId6"/>
          <a:srcRect l="12948" t="29764" r="4787" b="10034"/>
          <a:stretch/>
        </p:blipFill>
        <p:spPr>
          <a:xfrm>
            <a:off x="3903460" y="1113563"/>
            <a:ext cx="1337080" cy="1337081"/>
          </a:xfrm>
          <a:prstGeom prst="flowChartConnector">
            <a:avLst/>
          </a:prstGeom>
        </p:spPr>
      </p:pic>
      <p:pic>
        <p:nvPicPr>
          <p:cNvPr id="14" name="Picture 13">
            <a:extLst>
              <a:ext uri="{FF2B5EF4-FFF2-40B4-BE49-F238E27FC236}">
                <a16:creationId xmlns:a16="http://schemas.microsoft.com/office/drawing/2014/main" id="{38AFD437-258F-B849-19EC-D86925AA93BB}"/>
              </a:ext>
            </a:extLst>
          </p:cNvPr>
          <p:cNvPicPr>
            <a:picLocks noChangeAspect="1"/>
          </p:cNvPicPr>
          <p:nvPr/>
        </p:nvPicPr>
        <p:blipFill rotWithShape="1">
          <a:blip r:embed="rId7"/>
          <a:srcRect l="3375" t="16773" r="1598" b="26048"/>
          <a:stretch/>
        </p:blipFill>
        <p:spPr>
          <a:xfrm>
            <a:off x="7024030" y="1113563"/>
            <a:ext cx="1337080" cy="1337080"/>
          </a:xfrm>
          <a:prstGeom prst="flowChartConnector">
            <a:avLst/>
          </a:prstGeom>
        </p:spPr>
      </p:pic>
      <p:sp>
        <p:nvSpPr>
          <p:cNvPr id="15" name="TextBox 14">
            <a:extLst>
              <a:ext uri="{FF2B5EF4-FFF2-40B4-BE49-F238E27FC236}">
                <a16:creationId xmlns:a16="http://schemas.microsoft.com/office/drawing/2014/main" id="{BD82D410-5FF6-C56A-AE92-EC4688F39157}"/>
              </a:ext>
            </a:extLst>
          </p:cNvPr>
          <p:cNvSpPr txBox="1"/>
          <p:nvPr/>
        </p:nvSpPr>
        <p:spPr>
          <a:xfrm>
            <a:off x="782890" y="2571750"/>
            <a:ext cx="1677281" cy="307777"/>
          </a:xfrm>
          <a:prstGeom prst="rect">
            <a:avLst/>
          </a:prstGeom>
          <a:noFill/>
        </p:spPr>
        <p:txBody>
          <a:bodyPr wrap="square" rtlCol="0">
            <a:spAutoFit/>
          </a:bodyPr>
          <a:lstStyle/>
          <a:p>
            <a:r>
              <a:rPr lang="en-US">
                <a:solidFill>
                  <a:schemeClr val="accent6"/>
                </a:solidFill>
              </a:rPr>
              <a:t>Đoàn Võ Nguyên</a:t>
            </a:r>
          </a:p>
        </p:txBody>
      </p:sp>
      <p:sp>
        <p:nvSpPr>
          <p:cNvPr id="17" name="Google Shape;77;p16">
            <a:extLst>
              <a:ext uri="{FF2B5EF4-FFF2-40B4-BE49-F238E27FC236}">
                <a16:creationId xmlns:a16="http://schemas.microsoft.com/office/drawing/2014/main" id="{0C83CE2C-1A63-717F-8627-4ED276472DB1}"/>
              </a:ext>
            </a:extLst>
          </p:cNvPr>
          <p:cNvSpPr txBox="1">
            <a:spLocks noGrp="1"/>
          </p:cNvSpPr>
          <p:nvPr>
            <p:ph type="title"/>
          </p:nvPr>
        </p:nvSpPr>
        <p:spPr>
          <a:xfrm>
            <a:off x="3055428" y="436394"/>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400"/>
              <a:t>Thành viên nhóm</a:t>
            </a:r>
            <a:endParaRPr sz="2400"/>
          </a:p>
        </p:txBody>
      </p:sp>
      <p:sp>
        <p:nvSpPr>
          <p:cNvPr id="18" name="TextBox 17">
            <a:extLst>
              <a:ext uri="{FF2B5EF4-FFF2-40B4-BE49-F238E27FC236}">
                <a16:creationId xmlns:a16="http://schemas.microsoft.com/office/drawing/2014/main" id="{56371012-44B2-2C43-18FF-17031B1180CC}"/>
              </a:ext>
            </a:extLst>
          </p:cNvPr>
          <p:cNvSpPr txBox="1"/>
          <p:nvPr/>
        </p:nvSpPr>
        <p:spPr>
          <a:xfrm>
            <a:off x="3678490" y="2571750"/>
            <a:ext cx="1677281" cy="307777"/>
          </a:xfrm>
          <a:prstGeom prst="rect">
            <a:avLst/>
          </a:prstGeom>
          <a:noFill/>
        </p:spPr>
        <p:txBody>
          <a:bodyPr wrap="square" rtlCol="0">
            <a:spAutoFit/>
          </a:bodyPr>
          <a:lstStyle/>
          <a:p>
            <a:r>
              <a:rPr lang="en-US">
                <a:solidFill>
                  <a:schemeClr val="accent6"/>
                </a:solidFill>
              </a:rPr>
              <a:t>Nguyễn Nhật Huy</a:t>
            </a:r>
          </a:p>
        </p:txBody>
      </p:sp>
      <p:sp>
        <p:nvSpPr>
          <p:cNvPr id="19" name="TextBox 18">
            <a:extLst>
              <a:ext uri="{FF2B5EF4-FFF2-40B4-BE49-F238E27FC236}">
                <a16:creationId xmlns:a16="http://schemas.microsoft.com/office/drawing/2014/main" id="{BBDDA3E0-70A1-AE1C-6376-C43154877043}"/>
              </a:ext>
            </a:extLst>
          </p:cNvPr>
          <p:cNvSpPr txBox="1"/>
          <p:nvPr/>
        </p:nvSpPr>
        <p:spPr>
          <a:xfrm>
            <a:off x="6605693" y="2538969"/>
            <a:ext cx="1677281" cy="307777"/>
          </a:xfrm>
          <a:prstGeom prst="rect">
            <a:avLst/>
          </a:prstGeom>
          <a:noFill/>
        </p:spPr>
        <p:txBody>
          <a:bodyPr wrap="square" rtlCol="0">
            <a:spAutoFit/>
          </a:bodyPr>
          <a:lstStyle/>
          <a:p>
            <a:r>
              <a:rPr lang="en-US">
                <a:solidFill>
                  <a:schemeClr val="accent6"/>
                </a:solidFill>
              </a:rPr>
              <a:t>Nguyễn Đình Vỹ</a:t>
            </a:r>
          </a:p>
        </p:txBody>
      </p:sp>
      <p:sp>
        <p:nvSpPr>
          <p:cNvPr id="20" name="TextBox 19">
            <a:extLst>
              <a:ext uri="{FF2B5EF4-FFF2-40B4-BE49-F238E27FC236}">
                <a16:creationId xmlns:a16="http://schemas.microsoft.com/office/drawing/2014/main" id="{B5EE30CD-B1D3-030D-3262-91A08C42C9F4}"/>
              </a:ext>
            </a:extLst>
          </p:cNvPr>
          <p:cNvSpPr txBox="1"/>
          <p:nvPr/>
        </p:nvSpPr>
        <p:spPr>
          <a:xfrm>
            <a:off x="442688" y="4562916"/>
            <a:ext cx="2234144" cy="307777"/>
          </a:xfrm>
          <a:prstGeom prst="rect">
            <a:avLst/>
          </a:prstGeom>
          <a:noFill/>
        </p:spPr>
        <p:txBody>
          <a:bodyPr wrap="square" rtlCol="0">
            <a:spAutoFit/>
          </a:bodyPr>
          <a:lstStyle/>
          <a:p>
            <a:r>
              <a:rPr lang="en-US">
                <a:solidFill>
                  <a:schemeClr val="accent6"/>
                </a:solidFill>
              </a:rPr>
              <a:t>Trịnh Huỳnh Bảo Ngân</a:t>
            </a:r>
          </a:p>
        </p:txBody>
      </p:sp>
      <p:sp>
        <p:nvSpPr>
          <p:cNvPr id="21" name="TextBox 20">
            <a:extLst>
              <a:ext uri="{FF2B5EF4-FFF2-40B4-BE49-F238E27FC236}">
                <a16:creationId xmlns:a16="http://schemas.microsoft.com/office/drawing/2014/main" id="{F683AABE-E37A-E91C-C32C-F3D01744BFE5}"/>
              </a:ext>
            </a:extLst>
          </p:cNvPr>
          <p:cNvSpPr txBox="1"/>
          <p:nvPr/>
        </p:nvSpPr>
        <p:spPr>
          <a:xfrm>
            <a:off x="3903460" y="4452476"/>
            <a:ext cx="1677281" cy="307777"/>
          </a:xfrm>
          <a:prstGeom prst="rect">
            <a:avLst/>
          </a:prstGeom>
          <a:noFill/>
        </p:spPr>
        <p:txBody>
          <a:bodyPr wrap="square" rtlCol="0">
            <a:spAutoFit/>
          </a:bodyPr>
          <a:lstStyle/>
          <a:p>
            <a:r>
              <a:rPr lang="en-US">
                <a:solidFill>
                  <a:schemeClr val="accent6"/>
                </a:solidFill>
              </a:rPr>
              <a:t>Đặng Ngọc Trang</a:t>
            </a:r>
          </a:p>
        </p:txBody>
      </p:sp>
      <p:sp>
        <p:nvSpPr>
          <p:cNvPr id="22" name="TextBox 21">
            <a:extLst>
              <a:ext uri="{FF2B5EF4-FFF2-40B4-BE49-F238E27FC236}">
                <a16:creationId xmlns:a16="http://schemas.microsoft.com/office/drawing/2014/main" id="{3EACEC7E-E009-B52B-B843-FE4CB6A3B53C}"/>
              </a:ext>
            </a:extLst>
          </p:cNvPr>
          <p:cNvSpPr txBox="1"/>
          <p:nvPr/>
        </p:nvSpPr>
        <p:spPr>
          <a:xfrm>
            <a:off x="6389179" y="4660760"/>
            <a:ext cx="2606781" cy="307777"/>
          </a:xfrm>
          <a:prstGeom prst="rect">
            <a:avLst/>
          </a:prstGeom>
          <a:noFill/>
        </p:spPr>
        <p:txBody>
          <a:bodyPr wrap="square" rtlCol="0">
            <a:spAutoFit/>
          </a:bodyPr>
          <a:lstStyle/>
          <a:p>
            <a:r>
              <a:rPr lang="en-US">
                <a:solidFill>
                  <a:schemeClr val="accent6"/>
                </a:solidFill>
              </a:rPr>
              <a:t>Nguyễn Trương Thái Khang</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3.05556E-6 -2.09877E-6 L -0.25 -2.09877E-6 " pathEditMode="relative" rAng="0" ptsTypes="AA">
                                      <p:cBhvr>
                                        <p:cTn id="6" dur="250" fill="hold"/>
                                        <p:tgtEl>
                                          <p:spTgt spid="17"/>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6" name="Google Shape;86;p17"/>
          <p:cNvSpPr txBox="1">
            <a:spLocks noGrp="1"/>
          </p:cNvSpPr>
          <p:nvPr>
            <p:ph type="title"/>
          </p:nvPr>
        </p:nvSpPr>
        <p:spPr>
          <a:xfrm>
            <a:off x="720000" y="445025"/>
            <a:ext cx="6237184" cy="43980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000"/>
              <a:t>Thành viên nhóm</a:t>
            </a:r>
            <a:endParaRPr sz="2000"/>
          </a:p>
        </p:txBody>
      </p:sp>
      <p:pic>
        <p:nvPicPr>
          <p:cNvPr id="8" name="Picture 7" descr="A picture containing person, human face, clothing, drink&#10;&#10;Description automatically generated">
            <a:extLst>
              <a:ext uri="{FF2B5EF4-FFF2-40B4-BE49-F238E27FC236}">
                <a16:creationId xmlns:a16="http://schemas.microsoft.com/office/drawing/2014/main" id="{DC80E90D-D055-4D51-4BEB-DF1E59D6D6B2}"/>
              </a:ext>
            </a:extLst>
          </p:cNvPr>
          <p:cNvPicPr>
            <a:picLocks noChangeAspect="1"/>
          </p:cNvPicPr>
          <p:nvPr/>
        </p:nvPicPr>
        <p:blipFill>
          <a:blip r:embed="rId3"/>
          <a:stretch>
            <a:fillRect/>
          </a:stretch>
        </p:blipFill>
        <p:spPr>
          <a:xfrm>
            <a:off x="1051404" y="1781222"/>
            <a:ext cx="2319064" cy="2319064"/>
          </a:xfrm>
          <a:prstGeom prst="flowChartConnector">
            <a:avLst/>
          </a:prstGeom>
        </p:spPr>
      </p:pic>
      <p:sp>
        <p:nvSpPr>
          <p:cNvPr id="3" name="TextBox 2">
            <a:extLst>
              <a:ext uri="{FF2B5EF4-FFF2-40B4-BE49-F238E27FC236}">
                <a16:creationId xmlns:a16="http://schemas.microsoft.com/office/drawing/2014/main" id="{B9218732-C396-9DA8-74B4-DF1D4D002F6C}"/>
              </a:ext>
            </a:extLst>
          </p:cNvPr>
          <p:cNvSpPr txBox="1"/>
          <p:nvPr/>
        </p:nvSpPr>
        <p:spPr>
          <a:xfrm>
            <a:off x="4572000" y="1132971"/>
            <a:ext cx="2177336" cy="400110"/>
          </a:xfrm>
          <a:prstGeom prst="rect">
            <a:avLst/>
          </a:prstGeom>
          <a:noFill/>
        </p:spPr>
        <p:txBody>
          <a:bodyPr wrap="square">
            <a:spAutoFit/>
          </a:bodyPr>
          <a:lstStyle/>
          <a:p>
            <a:r>
              <a:rPr lang="en-US" sz="2000">
                <a:solidFill>
                  <a:schemeClr val="accent6"/>
                </a:solidFill>
              </a:rPr>
              <a:t>Đoàn Võ Nguyên</a:t>
            </a:r>
          </a:p>
        </p:txBody>
      </p:sp>
      <p:sp>
        <p:nvSpPr>
          <p:cNvPr id="4" name="TextBox 3">
            <a:extLst>
              <a:ext uri="{FF2B5EF4-FFF2-40B4-BE49-F238E27FC236}">
                <a16:creationId xmlns:a16="http://schemas.microsoft.com/office/drawing/2014/main" id="{021F8CAC-D09B-00EF-4F37-31F8159D07F6}"/>
              </a:ext>
            </a:extLst>
          </p:cNvPr>
          <p:cNvSpPr txBox="1"/>
          <p:nvPr/>
        </p:nvSpPr>
        <p:spPr>
          <a:xfrm>
            <a:off x="3370468" y="1913957"/>
            <a:ext cx="4925962" cy="1595821"/>
          </a:xfrm>
          <a:prstGeom prst="rect">
            <a:avLst/>
          </a:prstGeom>
          <a:noFill/>
        </p:spPr>
        <p:txBody>
          <a:bodyPr wrap="square" rtlCol="0">
            <a:spAutoFit/>
          </a:bodyPr>
          <a:lstStyle/>
          <a:p>
            <a:pPr marL="685800">
              <a:lnSpc>
                <a:spcPct val="107000"/>
              </a:lnSpc>
            </a:pPr>
            <a:r>
              <a:rPr lang="en-US" sz="1800" kern="10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rPr>
              <a:t>+ Trưởng nhóm</a:t>
            </a:r>
          </a:p>
          <a:p>
            <a:pPr marL="685800">
              <a:lnSpc>
                <a:spcPct val="107000"/>
              </a:lnSpc>
            </a:pPr>
            <a:r>
              <a:rPr lang="en-US" sz="1800" kern="10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rPr>
              <a:t>+ Xây dựng trang chủ, giao diện</a:t>
            </a:r>
            <a:endParaRPr lang="en-US" sz="1800" kern="100">
              <a:solidFill>
                <a:schemeClr val="accent6"/>
              </a:solidFill>
              <a:effectLst/>
              <a:latin typeface="Calibri" panose="020F0502020204030204" pitchFamily="34" charset="0"/>
              <a:ea typeface="Calibri" panose="020F0502020204030204" pitchFamily="34" charset="0"/>
              <a:cs typeface="Times New Roman" panose="02020603050405020304" pitchFamily="18" charset="0"/>
            </a:endParaRPr>
          </a:p>
          <a:p>
            <a:pPr marL="685800">
              <a:lnSpc>
                <a:spcPct val="107000"/>
              </a:lnSpc>
              <a:spcAft>
                <a:spcPts val="800"/>
              </a:spcAft>
            </a:pPr>
            <a:r>
              <a:rPr lang="en-US" sz="1800" kern="10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rPr>
              <a:t>+ Xây dựng chức năng tìm kiếm, trang thống kê, trang hỗ trợ khách hàng</a:t>
            </a:r>
            <a:endParaRPr lang="en-US" sz="1800" kern="100">
              <a:solidFill>
                <a:schemeClr val="accent6"/>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a:solidFill>
                <a:schemeClr val="accent6"/>
              </a:solidFill>
            </a:endParaRPr>
          </a:p>
        </p:txBody>
      </p:sp>
    </p:spTree>
    <p:extLst>
      <p:ext uri="{BB962C8B-B14F-4D97-AF65-F5344CB8AC3E}">
        <p14:creationId xmlns:p14="http://schemas.microsoft.com/office/powerpoint/2010/main" val="5231553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6" name="Google Shape;86;p17"/>
          <p:cNvSpPr txBox="1">
            <a:spLocks noGrp="1"/>
          </p:cNvSpPr>
          <p:nvPr>
            <p:ph type="title"/>
          </p:nvPr>
        </p:nvSpPr>
        <p:spPr>
          <a:xfrm>
            <a:off x="720000" y="445025"/>
            <a:ext cx="6237184" cy="43980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000"/>
              <a:t>Thành viên nhóm</a:t>
            </a:r>
            <a:endParaRPr sz="2000"/>
          </a:p>
        </p:txBody>
      </p:sp>
      <p:sp>
        <p:nvSpPr>
          <p:cNvPr id="3" name="TextBox 2">
            <a:extLst>
              <a:ext uri="{FF2B5EF4-FFF2-40B4-BE49-F238E27FC236}">
                <a16:creationId xmlns:a16="http://schemas.microsoft.com/office/drawing/2014/main" id="{B9218732-C396-9DA8-74B4-DF1D4D002F6C}"/>
              </a:ext>
            </a:extLst>
          </p:cNvPr>
          <p:cNvSpPr txBox="1"/>
          <p:nvPr/>
        </p:nvSpPr>
        <p:spPr>
          <a:xfrm>
            <a:off x="3838592" y="1987423"/>
            <a:ext cx="4476135" cy="400110"/>
          </a:xfrm>
          <a:prstGeom prst="rect">
            <a:avLst/>
          </a:prstGeom>
          <a:noFill/>
        </p:spPr>
        <p:txBody>
          <a:bodyPr wrap="square">
            <a:spAutoFit/>
          </a:bodyPr>
          <a:lstStyle/>
          <a:p>
            <a:r>
              <a:rPr lang="en-US" sz="2000">
                <a:solidFill>
                  <a:schemeClr val="accent6"/>
                </a:solidFill>
              </a:rPr>
              <a:t>Nguyễn Nhật Huy – Nguyễn Đình Vỹ</a:t>
            </a:r>
          </a:p>
        </p:txBody>
      </p:sp>
      <p:sp>
        <p:nvSpPr>
          <p:cNvPr id="4" name="TextBox 3">
            <a:extLst>
              <a:ext uri="{FF2B5EF4-FFF2-40B4-BE49-F238E27FC236}">
                <a16:creationId xmlns:a16="http://schemas.microsoft.com/office/drawing/2014/main" id="{021F8CAC-D09B-00EF-4F37-31F8159D07F6}"/>
              </a:ext>
            </a:extLst>
          </p:cNvPr>
          <p:cNvSpPr txBox="1"/>
          <p:nvPr/>
        </p:nvSpPr>
        <p:spPr>
          <a:xfrm>
            <a:off x="3814971" y="2470052"/>
            <a:ext cx="4925962" cy="368434"/>
          </a:xfrm>
          <a:prstGeom prst="rect">
            <a:avLst/>
          </a:prstGeom>
          <a:noFill/>
        </p:spPr>
        <p:txBody>
          <a:bodyPr wrap="square" rtlCol="0">
            <a:spAutoFit/>
          </a:bodyPr>
          <a:lstStyle/>
          <a:p>
            <a:pPr marL="685800">
              <a:lnSpc>
                <a:spcPct val="107000"/>
              </a:lnSpc>
            </a:pPr>
            <a:r>
              <a:rPr lang="en-US" sz="1800">
                <a:solidFill>
                  <a:schemeClr val="accent6"/>
                </a:solidFill>
                <a:effectLst/>
                <a:latin typeface="Times New Roman" panose="02020603050405020304" pitchFamily="18" charset="0"/>
                <a:ea typeface="Calibri" panose="020F0502020204030204" pitchFamily="34" charset="0"/>
              </a:rPr>
              <a:t>Xây dựng trang chi tiết tướng</a:t>
            </a:r>
            <a:endParaRPr lang="en-US">
              <a:solidFill>
                <a:schemeClr val="accent6"/>
              </a:solidFill>
            </a:endParaRPr>
          </a:p>
        </p:txBody>
      </p:sp>
      <p:pic>
        <p:nvPicPr>
          <p:cNvPr id="2" name="Picture 1">
            <a:extLst>
              <a:ext uri="{FF2B5EF4-FFF2-40B4-BE49-F238E27FC236}">
                <a16:creationId xmlns:a16="http://schemas.microsoft.com/office/drawing/2014/main" id="{20EA6D78-1997-250F-4909-92137BF7683D}"/>
              </a:ext>
            </a:extLst>
          </p:cNvPr>
          <p:cNvPicPr>
            <a:picLocks noChangeAspect="1"/>
          </p:cNvPicPr>
          <p:nvPr/>
        </p:nvPicPr>
        <p:blipFill rotWithShape="1">
          <a:blip r:embed="rId3"/>
          <a:srcRect l="12948" t="29764" r="4787" b="10034"/>
          <a:stretch/>
        </p:blipFill>
        <p:spPr>
          <a:xfrm>
            <a:off x="1528970" y="1132971"/>
            <a:ext cx="1337080" cy="1337081"/>
          </a:xfrm>
          <a:prstGeom prst="flowChartConnector">
            <a:avLst/>
          </a:prstGeom>
        </p:spPr>
      </p:pic>
      <p:pic>
        <p:nvPicPr>
          <p:cNvPr id="5" name="Picture 4">
            <a:extLst>
              <a:ext uri="{FF2B5EF4-FFF2-40B4-BE49-F238E27FC236}">
                <a16:creationId xmlns:a16="http://schemas.microsoft.com/office/drawing/2014/main" id="{14F91DD9-C8FF-A368-5D61-0A6697750DCD}"/>
              </a:ext>
            </a:extLst>
          </p:cNvPr>
          <p:cNvPicPr>
            <a:picLocks noChangeAspect="1"/>
          </p:cNvPicPr>
          <p:nvPr/>
        </p:nvPicPr>
        <p:blipFill rotWithShape="1">
          <a:blip r:embed="rId4"/>
          <a:srcRect l="3375" t="16773" r="1598" b="26048"/>
          <a:stretch/>
        </p:blipFill>
        <p:spPr>
          <a:xfrm>
            <a:off x="1528970" y="3155134"/>
            <a:ext cx="1337080" cy="1337080"/>
          </a:xfrm>
          <a:prstGeom prst="flowChartConnector">
            <a:avLst/>
          </a:prstGeom>
        </p:spPr>
      </p:pic>
    </p:spTree>
    <p:extLst>
      <p:ext uri="{BB962C8B-B14F-4D97-AF65-F5344CB8AC3E}">
        <p14:creationId xmlns:p14="http://schemas.microsoft.com/office/powerpoint/2010/main" val="1927376228"/>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6" name="Google Shape;86;p17"/>
          <p:cNvSpPr txBox="1">
            <a:spLocks noGrp="1"/>
          </p:cNvSpPr>
          <p:nvPr>
            <p:ph type="title"/>
          </p:nvPr>
        </p:nvSpPr>
        <p:spPr>
          <a:xfrm>
            <a:off x="720000" y="445025"/>
            <a:ext cx="6237184" cy="43980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000"/>
              <a:t>Thành viên nhóm</a:t>
            </a:r>
            <a:endParaRPr sz="2000"/>
          </a:p>
        </p:txBody>
      </p:sp>
      <p:sp>
        <p:nvSpPr>
          <p:cNvPr id="3" name="TextBox 2">
            <a:extLst>
              <a:ext uri="{FF2B5EF4-FFF2-40B4-BE49-F238E27FC236}">
                <a16:creationId xmlns:a16="http://schemas.microsoft.com/office/drawing/2014/main" id="{B9218732-C396-9DA8-74B4-DF1D4D002F6C}"/>
              </a:ext>
            </a:extLst>
          </p:cNvPr>
          <p:cNvSpPr txBox="1"/>
          <p:nvPr/>
        </p:nvSpPr>
        <p:spPr>
          <a:xfrm>
            <a:off x="3450181" y="1563872"/>
            <a:ext cx="5200334" cy="400110"/>
          </a:xfrm>
          <a:prstGeom prst="rect">
            <a:avLst/>
          </a:prstGeom>
          <a:noFill/>
        </p:spPr>
        <p:txBody>
          <a:bodyPr wrap="square">
            <a:spAutoFit/>
          </a:bodyPr>
          <a:lstStyle/>
          <a:p>
            <a:r>
              <a:rPr lang="en-US" sz="2000">
                <a:solidFill>
                  <a:schemeClr val="accent6"/>
                </a:solidFill>
              </a:rPr>
              <a:t>Trịnh Huỳnh Bảo Ngân – Đặng Ngọc Trang</a:t>
            </a:r>
          </a:p>
        </p:txBody>
      </p:sp>
      <p:sp>
        <p:nvSpPr>
          <p:cNvPr id="4" name="TextBox 3">
            <a:extLst>
              <a:ext uri="{FF2B5EF4-FFF2-40B4-BE49-F238E27FC236}">
                <a16:creationId xmlns:a16="http://schemas.microsoft.com/office/drawing/2014/main" id="{021F8CAC-D09B-00EF-4F37-31F8159D07F6}"/>
              </a:ext>
            </a:extLst>
          </p:cNvPr>
          <p:cNvSpPr txBox="1"/>
          <p:nvPr/>
        </p:nvSpPr>
        <p:spPr>
          <a:xfrm>
            <a:off x="3838592" y="2387533"/>
            <a:ext cx="4925962" cy="773032"/>
          </a:xfrm>
          <a:prstGeom prst="rect">
            <a:avLst/>
          </a:prstGeom>
          <a:noFill/>
        </p:spPr>
        <p:txBody>
          <a:bodyPr wrap="square" rtlCol="0">
            <a:spAutoFit/>
          </a:bodyPr>
          <a:lstStyle/>
          <a:p>
            <a:pPr marL="342900" lvl="0" indent="-342900">
              <a:lnSpc>
                <a:spcPct val="107000"/>
              </a:lnSpc>
              <a:spcAft>
                <a:spcPts val="800"/>
              </a:spcAft>
              <a:buFont typeface="Times New Roman" panose="02020603050405020304" pitchFamily="18" charset="0"/>
              <a:buChar char="-"/>
            </a:pPr>
            <a:r>
              <a:rPr lang="en-US" sz="1800" kern="10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rPr>
              <a:t>Xây dựng cơ sở dữ liệu</a:t>
            </a:r>
          </a:p>
          <a:p>
            <a:pPr marL="342900" lvl="0" indent="-342900">
              <a:lnSpc>
                <a:spcPct val="107000"/>
              </a:lnSpc>
              <a:spcAft>
                <a:spcPts val="800"/>
              </a:spcAft>
              <a:buFont typeface="Times New Roman" panose="02020603050405020304" pitchFamily="18" charset="0"/>
              <a:buChar char="-"/>
            </a:pPr>
            <a:r>
              <a:rPr lang="en-US" sz="1800" kern="10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rPr>
              <a:t>powerpoint và thuyết trình.</a:t>
            </a:r>
            <a:endParaRPr lang="en-US" sz="1800" kern="100">
              <a:solidFill>
                <a:schemeClr val="accent6"/>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descr="A person taking a selfie&#10;&#10;Description automatically generated">
            <a:extLst>
              <a:ext uri="{FF2B5EF4-FFF2-40B4-BE49-F238E27FC236}">
                <a16:creationId xmlns:a16="http://schemas.microsoft.com/office/drawing/2014/main" id="{82EAC5D7-E7C6-1062-03B9-C984EC8E5F21}"/>
              </a:ext>
            </a:extLst>
          </p:cNvPr>
          <p:cNvPicPr>
            <a:picLocks noChangeAspect="1"/>
          </p:cNvPicPr>
          <p:nvPr/>
        </p:nvPicPr>
        <p:blipFill rotWithShape="1">
          <a:blip r:embed="rId3"/>
          <a:srcRect l="2382" t="8993" r="1169" b="29154"/>
          <a:stretch/>
        </p:blipFill>
        <p:spPr>
          <a:xfrm>
            <a:off x="1348948" y="1250958"/>
            <a:ext cx="1337079" cy="1435105"/>
          </a:xfrm>
          <a:prstGeom prst="flowChartConnector">
            <a:avLst/>
          </a:prstGeom>
        </p:spPr>
      </p:pic>
    </p:spTree>
    <p:extLst>
      <p:ext uri="{BB962C8B-B14F-4D97-AF65-F5344CB8AC3E}">
        <p14:creationId xmlns:p14="http://schemas.microsoft.com/office/powerpoint/2010/main" val="1398470863"/>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6" name="Google Shape;86;p17"/>
          <p:cNvSpPr txBox="1">
            <a:spLocks noGrp="1"/>
          </p:cNvSpPr>
          <p:nvPr>
            <p:ph type="title"/>
          </p:nvPr>
        </p:nvSpPr>
        <p:spPr>
          <a:xfrm>
            <a:off x="720000" y="445025"/>
            <a:ext cx="6237184" cy="43980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000"/>
              <a:t>Thành viên nhóm</a:t>
            </a:r>
            <a:endParaRPr sz="2000"/>
          </a:p>
        </p:txBody>
      </p:sp>
      <p:sp>
        <p:nvSpPr>
          <p:cNvPr id="3" name="TextBox 2">
            <a:extLst>
              <a:ext uri="{FF2B5EF4-FFF2-40B4-BE49-F238E27FC236}">
                <a16:creationId xmlns:a16="http://schemas.microsoft.com/office/drawing/2014/main" id="{B9218732-C396-9DA8-74B4-DF1D4D002F6C}"/>
              </a:ext>
            </a:extLst>
          </p:cNvPr>
          <p:cNvSpPr txBox="1"/>
          <p:nvPr/>
        </p:nvSpPr>
        <p:spPr>
          <a:xfrm>
            <a:off x="3972695" y="2081369"/>
            <a:ext cx="5200334" cy="400110"/>
          </a:xfrm>
          <a:prstGeom prst="rect">
            <a:avLst/>
          </a:prstGeom>
          <a:noFill/>
        </p:spPr>
        <p:txBody>
          <a:bodyPr wrap="square">
            <a:spAutoFit/>
          </a:bodyPr>
          <a:lstStyle/>
          <a:p>
            <a:r>
              <a:rPr lang="en-US" sz="2000">
                <a:solidFill>
                  <a:schemeClr val="accent6"/>
                </a:solidFill>
              </a:rPr>
              <a:t>Nguyễn Trương Thái Khang</a:t>
            </a:r>
          </a:p>
        </p:txBody>
      </p:sp>
      <p:pic>
        <p:nvPicPr>
          <p:cNvPr id="2" name="Picture 1" descr="A picture containing selfie, human face, person, eyewear&#10;&#10;Description automatically generated">
            <a:extLst>
              <a:ext uri="{FF2B5EF4-FFF2-40B4-BE49-F238E27FC236}">
                <a16:creationId xmlns:a16="http://schemas.microsoft.com/office/drawing/2014/main" id="{A991FB0F-A4D3-4D20-8021-1FD47952358B}"/>
              </a:ext>
            </a:extLst>
          </p:cNvPr>
          <p:cNvPicPr>
            <a:picLocks noChangeAspect="1"/>
          </p:cNvPicPr>
          <p:nvPr/>
        </p:nvPicPr>
        <p:blipFill>
          <a:blip r:embed="rId3"/>
          <a:stretch>
            <a:fillRect/>
          </a:stretch>
        </p:blipFill>
        <p:spPr>
          <a:xfrm>
            <a:off x="1081181" y="1520128"/>
            <a:ext cx="1925481" cy="1922702"/>
          </a:xfrm>
          <a:prstGeom prst="flowChartConnector">
            <a:avLst/>
          </a:prstGeom>
        </p:spPr>
      </p:pic>
      <p:sp>
        <p:nvSpPr>
          <p:cNvPr id="7" name="TextBox 6">
            <a:extLst>
              <a:ext uri="{FF2B5EF4-FFF2-40B4-BE49-F238E27FC236}">
                <a16:creationId xmlns:a16="http://schemas.microsoft.com/office/drawing/2014/main" id="{B9A3F0BB-8339-0470-7341-304F7E5A63E6}"/>
              </a:ext>
            </a:extLst>
          </p:cNvPr>
          <p:cNvSpPr txBox="1"/>
          <p:nvPr/>
        </p:nvSpPr>
        <p:spPr>
          <a:xfrm>
            <a:off x="4513943" y="2481479"/>
            <a:ext cx="3686629" cy="338554"/>
          </a:xfrm>
          <a:prstGeom prst="rect">
            <a:avLst/>
          </a:prstGeom>
          <a:noFill/>
        </p:spPr>
        <p:txBody>
          <a:bodyPr wrap="square" rtlCol="0">
            <a:spAutoFit/>
          </a:bodyPr>
          <a:lstStyle/>
          <a:p>
            <a:r>
              <a:rPr lang="en-US" sz="1600">
                <a:solidFill>
                  <a:schemeClr val="accent6"/>
                </a:solidFill>
              </a:rPr>
              <a:t>Xây dựng trang admin</a:t>
            </a:r>
          </a:p>
        </p:txBody>
      </p:sp>
    </p:spTree>
    <p:extLst>
      <p:ext uri="{BB962C8B-B14F-4D97-AF65-F5344CB8AC3E}">
        <p14:creationId xmlns:p14="http://schemas.microsoft.com/office/powerpoint/2010/main" val="3195114568"/>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theme/theme1.xml><?xml version="1.0" encoding="utf-8"?>
<a:theme xmlns:a="http://schemas.openxmlformats.org/drawingml/2006/main" name="Space Exploration Mission Pitch Deck Infographics by Slidesgo">
  <a:themeElements>
    <a:clrScheme name="Simple Light">
      <a:dk1>
        <a:srgbClr val="C50A25"/>
      </a:dk1>
      <a:lt1>
        <a:srgbClr val="000000"/>
      </a:lt1>
      <a:dk2>
        <a:srgbClr val="F3F3F3"/>
      </a:dk2>
      <a:lt2>
        <a:srgbClr val="FFFFFF"/>
      </a:lt2>
      <a:accent1>
        <a:srgbClr val="FFFFFF"/>
      </a:accent1>
      <a:accent2>
        <a:srgbClr val="FFFFFF"/>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361</Words>
  <Application>Microsoft Office PowerPoint</Application>
  <PresentationFormat>On-screen Show (16:9)</PresentationFormat>
  <Paragraphs>33</Paragraphs>
  <Slides>8</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Titillium Web</vt:lpstr>
      <vt:lpstr>Times New Roman</vt:lpstr>
      <vt:lpstr>Audiowide</vt:lpstr>
      <vt:lpstr>Arial</vt:lpstr>
      <vt:lpstr>Calibri</vt:lpstr>
      <vt:lpstr>Nunito Light</vt:lpstr>
      <vt:lpstr>Titillium Web SemiBold</vt:lpstr>
      <vt:lpstr>Space Exploration Mission Pitch Deck Infographics by Slidesgo</vt:lpstr>
      <vt:lpstr>BÁO CÁO HỌC PHẦN LẬP TRÌNH ỨNG DỤNG WEB</vt:lpstr>
      <vt:lpstr>Lời mở đầu</vt:lpstr>
      <vt:lpstr>Lời mở đầu</vt:lpstr>
      <vt:lpstr>Thành viên nhóm</vt:lpstr>
      <vt:lpstr>Thành viên nhóm</vt:lpstr>
      <vt:lpstr>Thành viên nhóm</vt:lpstr>
      <vt:lpstr>Thành viên nhóm</vt:lpstr>
      <vt:lpstr>Thành viên nhóm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HỌC PHẦN LẬP TRÌNH ỨNG DỤNG WEB</dc:title>
  <dc:creator>Bảo Ngân</dc:creator>
  <cp:lastModifiedBy>Bảo Ngân</cp:lastModifiedBy>
  <cp:revision>1</cp:revision>
  <dcterms:modified xsi:type="dcterms:W3CDTF">2023-05-22T14:53:37Z</dcterms:modified>
</cp:coreProperties>
</file>